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8" r:id="rId5"/>
    <p:sldId id="268" r:id="rId6"/>
    <p:sldId id="277" r:id="rId7"/>
    <p:sldId id="278" r:id="rId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79FB3"/>
    <a:srgbClr val="538FC1"/>
    <a:srgbClr val="3D78A9"/>
    <a:srgbClr val="2C567A"/>
    <a:srgbClr val="0000FF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112" d="100"/>
          <a:sy n="112" d="100"/>
        </p:scale>
        <p:origin x="7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05/05/2022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05/05/2022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711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e libre 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0" name="Forme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</p:grpSp>
      </p:grp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e libre 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" name="Forme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" name="Forme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e libre 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2" name="Forme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e libre 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e libre 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" name="Forme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8" name="Forme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05/05/2022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hyperlink" Target="https://climate.selectra.com/fr/empreinte-carbone/energie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www.economiedenergie.fr/les-emissions-de-co2-par-energie/" TargetMode="External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deme.fr/" TargetMode="External"/><Relationship Id="rId5" Type="http://schemas.openxmlformats.org/officeDocument/2006/relationships/hyperlink" Target="https://www.greenpeace.fr/impact-environnemental-eolienne/" TargetMode="Externa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L’énergie éolienne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Le vent notre futur ?</a:t>
            </a:r>
          </a:p>
        </p:txBody>
      </p:sp>
      <p:pic>
        <p:nvPicPr>
          <p:cNvPr id="10" name="Espace réservé d’image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5449" t="1360" r="20484" b="2475"/>
          <a:stretch/>
        </p:blipFill>
        <p:spPr>
          <a:xfrm>
            <a:off x="832733" y="1216005"/>
            <a:ext cx="4338708" cy="434151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94F71D-51E5-4BD7-B8B9-B54A861587B0}"/>
              </a:ext>
            </a:extLst>
          </p:cNvPr>
          <p:cNvSpPr/>
          <p:nvPr/>
        </p:nvSpPr>
        <p:spPr>
          <a:xfrm>
            <a:off x="9723120" y="294640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A2498D-1057-4D52-B3B1-7F5F9B925422}"/>
              </a:ext>
            </a:extLst>
          </p:cNvPr>
          <p:cNvSpPr txBox="1"/>
          <p:nvPr/>
        </p:nvSpPr>
        <p:spPr>
          <a:xfrm>
            <a:off x="9865360" y="5380672"/>
            <a:ext cx="2677656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Le Guyader </a:t>
            </a:r>
            <a:r>
              <a:rPr lang="fr-FR" dirty="0" err="1">
                <a:solidFill>
                  <a:schemeClr val="bg1"/>
                </a:solidFill>
              </a:rPr>
              <a:t>Nattan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Radouan</a:t>
            </a:r>
            <a:r>
              <a:rPr lang="fr-FR" dirty="0">
                <a:solidFill>
                  <a:schemeClr val="bg1"/>
                </a:solidFill>
              </a:rPr>
              <a:t> Youssef</a:t>
            </a: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Salouet</a:t>
            </a:r>
            <a:r>
              <a:rPr lang="fr-FR" dirty="0">
                <a:solidFill>
                  <a:schemeClr val="bg1"/>
                </a:solidFill>
              </a:rPr>
              <a:t> Clément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Guengant Noé</a:t>
            </a: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Véret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Salif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Graphique 7" descr="Éoliennes avec un remplissage uni">
            <a:extLst>
              <a:ext uri="{FF2B5EF4-FFF2-40B4-BE49-F238E27FC236}">
                <a16:creationId xmlns:a16="http://schemas.microsoft.com/office/drawing/2014/main" id="{3C870DE9-8F82-4EF6-A4A3-107BD99E7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640" y="2701159"/>
            <a:ext cx="1562516" cy="15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4400" dirty="0"/>
              <a:t>L’empreinte carbone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sz="2000" dirty="0"/>
              <a:t>Comparatif des émissions de CO2 issues de la production de différentes énergies décarbonées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z="1000" smtClean="0"/>
              <a:pPr rtl="0"/>
              <a:t>2</a:t>
            </a:fld>
            <a:endParaRPr lang="fr-FR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A68F03-1A76-4907-992E-1BCD2685E1C9}"/>
              </a:ext>
            </a:extLst>
          </p:cNvPr>
          <p:cNvSpPr/>
          <p:nvPr/>
        </p:nvSpPr>
        <p:spPr>
          <a:xfrm>
            <a:off x="0" y="5754072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8BB9E5-8744-4831-B240-19B51883C099}"/>
              </a:ext>
            </a:extLst>
          </p:cNvPr>
          <p:cNvSpPr/>
          <p:nvPr/>
        </p:nvSpPr>
        <p:spPr>
          <a:xfrm>
            <a:off x="9611360" y="5936635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2F251ED5-0D25-401A-A081-9E7897E9F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414868"/>
              </p:ext>
            </p:extLst>
          </p:nvPr>
        </p:nvGraphicFramePr>
        <p:xfrm>
          <a:off x="304800" y="2587961"/>
          <a:ext cx="5456364" cy="414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182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728182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</a:tblGrid>
              <a:tr h="851026">
                <a:tc>
                  <a:txBody>
                    <a:bodyPr/>
                    <a:lstStyle/>
                    <a:p>
                      <a:pPr algn="ctr" rtl="0"/>
                      <a:r>
                        <a:rPr lang="fr-FR" sz="2400" noProof="0" dirty="0"/>
                        <a:t>Type de production d’énergie décarbonée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F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400" noProof="0" dirty="0"/>
                        <a:t>Emission de CO2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algn="ctr" rtl="0"/>
                      <a:r>
                        <a:rPr lang="fr-FR" sz="2000" noProof="0" dirty="0"/>
                        <a:t>Centrale nucléaire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noProof="0" dirty="0"/>
                        <a:t>6 gCO2e/kWh (France)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noProof="0" dirty="0"/>
                        <a:t>Eolien (en mer)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9 </a:t>
                      </a:r>
                      <a:r>
                        <a:rPr lang="fr-FR" sz="20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noProof="0" dirty="0"/>
                        <a:t>Eolien (sur terre)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 </a:t>
                      </a:r>
                      <a:r>
                        <a:rPr lang="fr-FR" sz="20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noProof="0" dirty="0"/>
                        <a:t>Hydroélectrique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 </a:t>
                      </a:r>
                      <a:r>
                        <a:rPr lang="fr-FR" sz="20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noProof="0" dirty="0"/>
                        <a:t>Biomasse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32 </a:t>
                      </a:r>
                      <a:r>
                        <a:rPr lang="fr-FR" sz="2000" noProof="0" dirty="0"/>
                        <a:t>gCO2e/kWh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4930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noProof="0" dirty="0"/>
                        <a:t>Photovoltaïque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55 gCO2e/kWh</a:t>
                      </a:r>
                      <a:endParaRPr lang="fr-FR" sz="2000" noProof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78A9">
                        <a:alpha val="5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</a:tbl>
          </a:graphicData>
        </a:graphic>
      </p:graphicFrame>
      <p:pic>
        <p:nvPicPr>
          <p:cNvPr id="11" name="Espace réservé d’image 10" descr="Éoliennes dans un champ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8799323" y="4799678"/>
            <a:ext cx="3087877" cy="2058322"/>
          </a:xfrm>
        </p:spPr>
      </p:pic>
      <p:pic>
        <p:nvPicPr>
          <p:cNvPr id="2054" name="Picture 6" descr="Podium, Sport, Trophée, La Victoire, Médaille">
            <a:extLst>
              <a:ext uri="{FF2B5EF4-FFF2-40B4-BE49-F238E27FC236}">
                <a16:creationId xmlns:a16="http://schemas.microsoft.com/office/drawing/2014/main" id="{45699DAD-21C6-4A85-8301-5605D52C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007" y="2312599"/>
            <a:ext cx="5252220" cy="262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exagone, Symbole, Gui, L'Internet, Page Internet">
            <a:extLst>
              <a:ext uri="{FF2B5EF4-FFF2-40B4-BE49-F238E27FC236}">
                <a16:creationId xmlns:a16="http://schemas.microsoft.com/office/drawing/2014/main" id="{F03B7397-F994-40BB-9E21-E8FB2DF9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101" y="1445723"/>
            <a:ext cx="1168032" cy="1349893"/>
          </a:xfrm>
          <a:prstGeom prst="rect">
            <a:avLst/>
          </a:prstGeom>
          <a:noFill/>
          <a:effectLst>
            <a:glow rad="76200">
              <a:schemeClr val="bg1">
                <a:alpha val="48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'Énergie Éolienne, Énergie Renouvelable, Vent">
            <a:extLst>
              <a:ext uri="{FF2B5EF4-FFF2-40B4-BE49-F238E27FC236}">
                <a16:creationId xmlns:a16="http://schemas.microsoft.com/office/drawing/2014/main" id="{49189456-8710-4792-827F-50EDAB494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861" y="2532263"/>
            <a:ext cx="1789366" cy="115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74563B5-4D0C-4611-89AD-4CFDDDF0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007" y="1846595"/>
            <a:ext cx="1824116" cy="1824116"/>
          </a:xfrm>
          <a:prstGeom prst="rect">
            <a:avLst/>
          </a:prstGeom>
          <a:noFill/>
          <a:effectLst>
            <a:glow rad="63500">
              <a:srgbClr val="FFFFFF">
                <a:alpha val="22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916AD7D-DBB3-5FDF-5218-214647ABEBFD}"/>
              </a:ext>
            </a:extLst>
          </p:cNvPr>
          <p:cNvSpPr txBox="1"/>
          <p:nvPr/>
        </p:nvSpPr>
        <p:spPr>
          <a:xfrm>
            <a:off x="5867062" y="4892297"/>
            <a:ext cx="262502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75000"/>
                  </a:schemeClr>
                </a:solidFill>
              </a:rPr>
              <a:t>Sources :</a:t>
            </a:r>
          </a:p>
          <a:p>
            <a:r>
              <a:rPr lang="fr-FR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https://www.economiedenergie.fr/les-emissions-de-co2-par-energie/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bg2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https://climate.selectra.com/fr/empreinte-carbone/energie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  <a:p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Le fonctionnement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D’un parc éolien </a:t>
            </a:r>
            <a:r>
              <a:rPr lang="fr-FR" dirty="0" err="1"/>
              <a:t>On-Shore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A68F03-1A76-4907-992E-1BCD2685E1C9}"/>
              </a:ext>
            </a:extLst>
          </p:cNvPr>
          <p:cNvSpPr/>
          <p:nvPr/>
        </p:nvSpPr>
        <p:spPr>
          <a:xfrm>
            <a:off x="0" y="5754072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8BB9E5-8744-4831-B240-19B51883C099}"/>
              </a:ext>
            </a:extLst>
          </p:cNvPr>
          <p:cNvSpPr/>
          <p:nvPr/>
        </p:nvSpPr>
        <p:spPr>
          <a:xfrm>
            <a:off x="9611360" y="5936635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9C4BD9-033A-48CE-8B65-D260D615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41" y="2188539"/>
            <a:ext cx="6355072" cy="385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0BECC08-0E1D-4370-B651-2080F6D6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913" y="4312614"/>
            <a:ext cx="3810000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Espace réservé pour une image  6">
            <a:extLst>
              <a:ext uri="{FF2B5EF4-FFF2-40B4-BE49-F238E27FC236}">
                <a16:creationId xmlns:a16="http://schemas.microsoft.com/office/drawing/2014/main" id="{E8C732CC-9CE4-48F7-9B22-A3457744AF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1842" t="2061" r="666" b="13516"/>
          <a:stretch/>
        </p:blipFill>
        <p:spPr>
          <a:xfrm rot="16200000">
            <a:off x="9418321" y="355597"/>
            <a:ext cx="2519683" cy="3027680"/>
          </a:xfrm>
        </p:spPr>
      </p:pic>
    </p:spTree>
    <p:extLst>
      <p:ext uri="{BB962C8B-B14F-4D97-AF65-F5344CB8AC3E}">
        <p14:creationId xmlns:p14="http://schemas.microsoft.com/office/powerpoint/2010/main" val="175344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D6EFA-4E52-4BC0-8C21-5EEAC6CE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environnementaux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A092C6-69EA-41F1-B892-315406383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5046" y="1455172"/>
            <a:ext cx="7900525" cy="1305189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dirty="0"/>
              <a:t>Mort d’animaux volants (oiseaux, chauves-souris)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dirty="0"/>
              <a:t>Pollution sonore (relative mais existante)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FR" dirty="0"/>
              <a:t>Recyclage difficile des pales d’éoliennes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C0D7D0-5D2F-4A97-9D21-68526011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fr-FR" noProof="0" smtClean="0"/>
              <a:pPr rtl="0"/>
              <a:t>4</a:t>
            </a:fld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A5472-6077-4C4C-84B4-21CD3F29EABE}"/>
              </a:ext>
            </a:extLst>
          </p:cNvPr>
          <p:cNvSpPr/>
          <p:nvPr/>
        </p:nvSpPr>
        <p:spPr>
          <a:xfrm>
            <a:off x="0" y="5754072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B26DA9-0335-403C-AB16-94C698BB1E75}"/>
              </a:ext>
            </a:extLst>
          </p:cNvPr>
          <p:cNvSpPr/>
          <p:nvPr/>
        </p:nvSpPr>
        <p:spPr>
          <a:xfrm>
            <a:off x="9611360" y="5936635"/>
            <a:ext cx="2275840" cy="9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Espace réservé pour une image  12" descr="Une image contenant terrain, extérieur, en bois&#10;&#10;Description générée automatiquement">
            <a:extLst>
              <a:ext uri="{FF2B5EF4-FFF2-40B4-BE49-F238E27FC236}">
                <a16:creationId xmlns:a16="http://schemas.microsoft.com/office/drawing/2014/main" id="{55A903C2-4C75-43EE-B784-4EC996711C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043" b="13043"/>
          <a:stretch>
            <a:fillRect/>
          </a:stretch>
        </p:blipFill>
        <p:spPr>
          <a:xfrm>
            <a:off x="93194" y="3954292"/>
            <a:ext cx="3681320" cy="2721145"/>
          </a:xfrm>
        </p:spPr>
      </p:pic>
      <p:pic>
        <p:nvPicPr>
          <p:cNvPr id="1026" name="Picture 2" descr="Homme, Vieille, Senior, Souffrant, Désespoir">
            <a:extLst>
              <a:ext uri="{FF2B5EF4-FFF2-40B4-BE49-F238E27FC236}">
                <a16:creationId xmlns:a16="http://schemas.microsoft.com/office/drawing/2014/main" id="{F5F73FBF-4B8C-47A0-9964-491C983E1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488" y="4210612"/>
            <a:ext cx="3634765" cy="2464825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4B19D6-31CB-DABE-1FA7-2CAC5058F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520" y="3877861"/>
            <a:ext cx="3992259" cy="224512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C56E49-481C-F9C3-CA93-402628D1E690}"/>
              </a:ext>
            </a:extLst>
          </p:cNvPr>
          <p:cNvSpPr txBox="1"/>
          <p:nvPr/>
        </p:nvSpPr>
        <p:spPr>
          <a:xfrm>
            <a:off x="9071295" y="2052497"/>
            <a:ext cx="312070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75000"/>
                  </a:schemeClr>
                </a:solidFill>
              </a:rPr>
              <a:t>Sources :</a:t>
            </a:r>
          </a:p>
          <a:p>
            <a:endParaRPr lang="fr-FR" sz="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https://www.greenpeace.fr/impact-environnemental-eolienne/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bg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https://www.ademe.fr/ avril 2014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bg2">
                    <a:lumMod val="75000"/>
                  </a:schemeClr>
                </a:solidFill>
              </a:rPr>
              <a:t>Rapport de la LPO sur les impacts de l’éolien sur l’avifaune</a:t>
            </a:r>
          </a:p>
        </p:txBody>
      </p:sp>
    </p:spTree>
    <p:extLst>
      <p:ext uri="{BB962C8B-B14F-4D97-AF65-F5344CB8AC3E}">
        <p14:creationId xmlns:p14="http://schemas.microsoft.com/office/powerpoint/2010/main" val="320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316</TotalTime>
  <Words>176</Words>
  <Application>Microsoft Office PowerPoint</Application>
  <PresentationFormat>Grand écran</PresentationFormat>
  <Paragraphs>43</Paragraphs>
  <Slides>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Calibri</vt:lpstr>
      <vt:lpstr>Corbel</vt:lpstr>
      <vt:lpstr>Wingdings</vt:lpstr>
      <vt:lpstr>Thème Office</vt:lpstr>
      <vt:lpstr>L’énergie éolienne</vt:lpstr>
      <vt:lpstr>L’empreinte carbone </vt:lpstr>
      <vt:lpstr>Le fonctionnement</vt:lpstr>
      <vt:lpstr>Impacts environnementaux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L’énergie éolienne</dc:title>
  <dc:creator>Noé Guengant</dc:creator>
  <cp:lastModifiedBy>Salif V</cp:lastModifiedBy>
  <cp:revision>6</cp:revision>
  <dcterms:created xsi:type="dcterms:W3CDTF">2022-04-08T13:10:42Z</dcterms:created>
  <dcterms:modified xsi:type="dcterms:W3CDTF">2022-05-05T21:53:16Z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